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Libre Franklin Bold" panose="020B0604020202020204" charset="0"/>
      <p:regular r:id="rId19"/>
    </p:embeddedFont>
    <p:embeddedFont>
      <p:font typeface="Libre Franklin Light" pitchFamily="2" charset="0"/>
      <p:regular r:id="rId20"/>
      <p: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6.svg"/><Relationship Id="rId7" Type="http://schemas.openxmlformats.org/officeDocument/2006/relationships/image" Target="../media/image3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6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6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6668"/>
            <a:ext cx="14196238" cy="10373668"/>
            <a:chOff x="0" y="0"/>
            <a:chExt cx="7255606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55605" cy="5342981"/>
            </a:xfrm>
            <a:custGeom>
              <a:avLst/>
              <a:gdLst/>
              <a:ahLst/>
              <a:cxnLst/>
              <a:rect l="l" t="t" r="r" b="b"/>
              <a:pathLst>
                <a:path w="7255605" h="5342981">
                  <a:moveTo>
                    <a:pt x="0" y="0"/>
                  </a:moveTo>
                  <a:lnTo>
                    <a:pt x="7255605" y="0"/>
                  </a:lnTo>
                  <a:lnTo>
                    <a:pt x="7255605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85933" y="1094248"/>
            <a:ext cx="818874" cy="572556"/>
          </a:xfrm>
          <a:custGeom>
            <a:avLst/>
            <a:gdLst/>
            <a:ahLst/>
            <a:cxnLst/>
            <a:rect l="l" t="t" r="r" b="b"/>
            <a:pathLst>
              <a:path w="818874" h="572556">
                <a:moveTo>
                  <a:pt x="0" y="0"/>
                </a:moveTo>
                <a:lnTo>
                  <a:pt x="818874" y="0"/>
                </a:lnTo>
                <a:lnTo>
                  <a:pt x="818874" y="572557"/>
                </a:lnTo>
                <a:lnTo>
                  <a:pt x="0" y="572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86668"/>
            <a:ext cx="14196238" cy="10373668"/>
          </a:xfrm>
          <a:custGeom>
            <a:avLst/>
            <a:gdLst/>
            <a:ahLst/>
            <a:cxnLst/>
            <a:rect l="l" t="t" r="r" b="b"/>
            <a:pathLst>
              <a:path w="14196238" h="10287000">
                <a:moveTo>
                  <a:pt x="0" y="0"/>
                </a:moveTo>
                <a:lnTo>
                  <a:pt x="14196238" y="0"/>
                </a:lnTo>
                <a:lnTo>
                  <a:pt x="14196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-1263" r="-743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96238" y="12041"/>
            <a:ext cx="4091762" cy="2164415"/>
          </a:xfrm>
          <a:custGeom>
            <a:avLst/>
            <a:gdLst/>
            <a:ahLst/>
            <a:cxnLst/>
            <a:rect l="l" t="t" r="r" b="b"/>
            <a:pathLst>
              <a:path w="4091762" h="2164415">
                <a:moveTo>
                  <a:pt x="0" y="0"/>
                </a:moveTo>
                <a:lnTo>
                  <a:pt x="4091762" y="0"/>
                </a:lnTo>
                <a:lnTo>
                  <a:pt x="4091762" y="2164415"/>
                </a:lnTo>
                <a:lnTo>
                  <a:pt x="0" y="2164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282" t="-48008" r="-36298" b="-582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8937" y="5857493"/>
            <a:ext cx="13048619" cy="206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0"/>
              </a:lnSpc>
            </a:pPr>
            <a:r>
              <a:rPr lang="en-US" sz="796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NeuroFleetX – AI-Driven Urban Mobility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1527" y="8283343"/>
            <a:ext cx="1344913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>
                    <a:alpha val="76863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Next-Gen Smart Fleet &amp; Rental Transport Solution for Urban Mobility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96238" y="5900445"/>
            <a:ext cx="3520990" cy="57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8"/>
              </a:lnSpc>
            </a:pPr>
            <a:r>
              <a:rPr lang="en-US" sz="3363" b="1">
                <a:solidFill>
                  <a:srgbClr val="FFFFFF">
                    <a:alpha val="77647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66442" y="6677974"/>
            <a:ext cx="3217069" cy="270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Kumar Sarish</a:t>
            </a:r>
          </a:p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M. Jayanth </a:t>
            </a:r>
          </a:p>
          <a:p>
            <a:pPr algn="ctr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Mohamed Ashif </a:t>
            </a:r>
          </a:p>
          <a:p>
            <a:pPr algn="just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 Anurag Tiwari </a:t>
            </a:r>
          </a:p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Aman Gupta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03452" y="4485034"/>
            <a:ext cx="2755848" cy="57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8"/>
              </a:lnSpc>
            </a:pPr>
            <a:r>
              <a:rPr lang="en-US" sz="3363" b="1">
                <a:solidFill>
                  <a:srgbClr val="FFFFFF">
                    <a:alpha val="77647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Mentor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05204" y="5076825"/>
            <a:ext cx="2354096" cy="53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FFFFFF">
                    <a:alpha val="77647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Mr. Senthil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457200" y="373615"/>
            <a:ext cx="381000" cy="2942311"/>
            <a:chOff x="0" y="0"/>
            <a:chExt cx="508000" cy="3923081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38200" y="565786"/>
            <a:ext cx="8447450" cy="4132636"/>
          </a:xfrm>
          <a:custGeom>
            <a:avLst/>
            <a:gdLst/>
            <a:ahLst/>
            <a:cxnLst/>
            <a:rect l="l" t="t" r="r" b="b"/>
            <a:pathLst>
              <a:path w="8447450" h="4132636">
                <a:moveTo>
                  <a:pt x="0" y="0"/>
                </a:moveTo>
                <a:lnTo>
                  <a:pt x="8447450" y="0"/>
                </a:lnTo>
                <a:lnTo>
                  <a:pt x="8447450" y="4132635"/>
                </a:lnTo>
                <a:lnTo>
                  <a:pt x="0" y="4132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90" r="-2090" b="-62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12996" y="565786"/>
            <a:ext cx="8423772" cy="4132636"/>
          </a:xfrm>
          <a:custGeom>
            <a:avLst/>
            <a:gdLst/>
            <a:ahLst/>
            <a:cxnLst/>
            <a:rect l="l" t="t" r="r" b="b"/>
            <a:pathLst>
              <a:path w="8423772" h="4132636">
                <a:moveTo>
                  <a:pt x="0" y="0"/>
                </a:moveTo>
                <a:lnTo>
                  <a:pt x="8423772" y="0"/>
                </a:lnTo>
                <a:lnTo>
                  <a:pt x="8423772" y="4132635"/>
                </a:lnTo>
                <a:lnTo>
                  <a:pt x="0" y="41326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96" r="-157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139661" y="4902627"/>
            <a:ext cx="10746669" cy="5122091"/>
          </a:xfrm>
          <a:custGeom>
            <a:avLst/>
            <a:gdLst/>
            <a:ahLst/>
            <a:cxnLst/>
            <a:rect l="l" t="t" r="r" b="b"/>
            <a:pathLst>
              <a:path w="10746669" h="5122091">
                <a:moveTo>
                  <a:pt x="0" y="0"/>
                </a:moveTo>
                <a:lnTo>
                  <a:pt x="10746669" y="0"/>
                </a:lnTo>
                <a:lnTo>
                  <a:pt x="10746669" y="5122090"/>
                </a:lnTo>
                <a:lnTo>
                  <a:pt x="0" y="51220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7" r="-1163" b="-75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11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66700" y="5648669"/>
            <a:ext cx="381000" cy="2942311"/>
            <a:chOff x="0" y="0"/>
            <a:chExt cx="508000" cy="3923081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3240937" y="5443247"/>
            <a:ext cx="10407555" cy="4843753"/>
          </a:xfrm>
          <a:custGeom>
            <a:avLst/>
            <a:gdLst/>
            <a:ahLst/>
            <a:cxnLst/>
            <a:rect l="l" t="t" r="r" b="b"/>
            <a:pathLst>
              <a:path w="10407555" h="4843753">
                <a:moveTo>
                  <a:pt x="0" y="0"/>
                </a:moveTo>
                <a:lnTo>
                  <a:pt x="10407555" y="0"/>
                </a:lnTo>
                <a:lnTo>
                  <a:pt x="10407555" y="4843753"/>
                </a:lnTo>
                <a:lnTo>
                  <a:pt x="0" y="4843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09" t="-500" b="-279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373070" y="307630"/>
            <a:ext cx="10275421" cy="4835870"/>
          </a:xfrm>
          <a:custGeom>
            <a:avLst/>
            <a:gdLst/>
            <a:ahLst/>
            <a:cxnLst/>
            <a:rect l="l" t="t" r="r" b="b"/>
            <a:pathLst>
              <a:path w="10275421" h="4835870">
                <a:moveTo>
                  <a:pt x="0" y="0"/>
                </a:moveTo>
                <a:lnTo>
                  <a:pt x="10275422" y="0"/>
                </a:lnTo>
                <a:lnTo>
                  <a:pt x="10275422" y="4835870"/>
                </a:lnTo>
                <a:lnTo>
                  <a:pt x="0" y="4835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11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642670" y="1148714"/>
            <a:ext cx="9759780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Advantages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42670" y="4604235"/>
            <a:ext cx="5201445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Live location tracking and performance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42670" y="3951513"/>
            <a:ext cx="3368448" cy="33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524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visibility: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42670" y="7594985"/>
            <a:ext cx="5201445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Reduces cost, time, and fuel consumption.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42670" y="7026152"/>
            <a:ext cx="3998729" cy="33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520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Optimized operations: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87984" y="4614275"/>
            <a:ext cx="6153594" cy="46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7"/>
              </a:lnSpc>
              <a:spcBef>
                <a:spcPct val="0"/>
              </a:spcBef>
            </a:pPr>
            <a:r>
              <a:rPr lang="en-US" sz="2448" spc="48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AI models prevent downtime and delays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6882" y="3978105"/>
            <a:ext cx="3950065" cy="33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524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Predictive intelligence: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5056" y="7645634"/>
            <a:ext cx="5659451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Reliable and modular microservice design.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6882" y="7026152"/>
            <a:ext cx="4354562" cy="33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520" b="1">
                <a:solidFill>
                  <a:srgbClr val="241D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Cloud-based scalability: 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35056" y="8564964"/>
            <a:ext cx="5659451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520" spc="50">
                <a:solidFill>
                  <a:srgbClr val="241D27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Enables smart route planning for eco-efficiency</a:t>
            </a:r>
          </a:p>
        </p:txBody>
      </p:sp>
      <p:sp>
        <p:nvSpPr>
          <p:cNvPr id="23" name="Freeform 23"/>
          <p:cNvSpPr/>
          <p:nvPr/>
        </p:nvSpPr>
        <p:spPr>
          <a:xfrm>
            <a:off x="2929788" y="270348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929788" y="589905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144000" y="270348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144000" y="5899058"/>
            <a:ext cx="535557" cy="713211"/>
          </a:xfrm>
          <a:custGeom>
            <a:avLst/>
            <a:gdLst/>
            <a:ahLst/>
            <a:cxnLst/>
            <a:rect l="l" t="t" r="r" b="b"/>
            <a:pathLst>
              <a:path w="535557" h="713211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875924" y="1352886"/>
            <a:ext cx="10536153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5430" b="1" spc="86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248094" y="3373451"/>
            <a:ext cx="2986837" cy="2568529"/>
            <a:chOff x="0" y="0"/>
            <a:chExt cx="3982449" cy="34247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AI Traffic Prediction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58777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City-level traffic forecasting and congestion control.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650582" y="3248396"/>
            <a:ext cx="2986837" cy="2818640"/>
            <a:chOff x="0" y="0"/>
            <a:chExt cx="3982449" cy="375818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953657"/>
              <a:ext cx="3982449" cy="687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Driver Behavior Analysis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92258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Monitor and improve driving performance.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2382505" y="3271820"/>
            <a:ext cx="2986837" cy="2568529"/>
            <a:chOff x="0" y="0"/>
            <a:chExt cx="3982449" cy="342470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2558777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Optimize routes for electric vehicles.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 Fleet Integration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382505" y="7061538"/>
            <a:ext cx="2986837" cy="2568529"/>
            <a:chOff x="0" y="0"/>
            <a:chExt cx="3982449" cy="3424706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Mobile Application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558777"/>
              <a:ext cx="398244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Android/iOS app for drivers and customers.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7650582" y="6801869"/>
            <a:ext cx="2986837" cy="2911429"/>
            <a:chOff x="0" y="0"/>
            <a:chExt cx="3982449" cy="3881906"/>
          </a:xfrm>
        </p:grpSpPr>
        <p:sp>
          <p:nvSpPr>
            <p:cNvPr id="31" name="TextBox 31"/>
            <p:cNvSpPr txBox="1"/>
            <p:nvPr/>
          </p:nvSpPr>
          <p:spPr>
            <a:xfrm>
              <a:off x="0" y="1953657"/>
              <a:ext cx="3982449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241D2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Blockchain Security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558777"/>
              <a:ext cx="3982449" cy="132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Secure booking, transactions, and fleet records.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1414410" y="0"/>
              <a:ext cx="1153629" cy="1514310"/>
            </a:xfrm>
            <a:custGeom>
              <a:avLst/>
              <a:gdLst/>
              <a:ahLst/>
              <a:cxnLst/>
              <a:rect l="l" t="t" r="r" b="b"/>
              <a:pathLst>
                <a:path w="1153629" h="1514310">
                  <a:moveTo>
                    <a:pt x="0" y="0"/>
                  </a:moveTo>
                  <a:lnTo>
                    <a:pt x="1153629" y="0"/>
                  </a:lnTo>
                  <a:lnTo>
                    <a:pt x="1153629" y="1514310"/>
                  </a:lnTo>
                  <a:lnTo>
                    <a:pt x="0" y="151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099635" y="1216748"/>
            <a:ext cx="9502526" cy="4753550"/>
            <a:chOff x="0" y="0"/>
            <a:chExt cx="8709163" cy="43566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09163" cy="4356677"/>
            </a:xfrm>
            <a:custGeom>
              <a:avLst/>
              <a:gdLst/>
              <a:ahLst/>
              <a:cxnLst/>
              <a:rect l="l" t="t" r="r" b="b"/>
              <a:pathLst>
                <a:path w="8709163" h="4356677">
                  <a:moveTo>
                    <a:pt x="0" y="0"/>
                  </a:moveTo>
                  <a:lnTo>
                    <a:pt x="8709163" y="0"/>
                  </a:lnTo>
                  <a:lnTo>
                    <a:pt x="8709163" y="4356677"/>
                  </a:lnTo>
                  <a:lnTo>
                    <a:pt x="0" y="4356677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935180" y="1922131"/>
            <a:ext cx="908396" cy="90839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11C5D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3116065" y="2179047"/>
            <a:ext cx="546626" cy="394565"/>
          </a:xfrm>
          <a:custGeom>
            <a:avLst/>
            <a:gdLst/>
            <a:ahLst/>
            <a:cxnLst/>
            <a:rect l="l" t="t" r="r" b="b"/>
            <a:pathLst>
              <a:path w="546626" h="394565">
                <a:moveTo>
                  <a:pt x="0" y="0"/>
                </a:moveTo>
                <a:lnTo>
                  <a:pt x="546626" y="0"/>
                </a:lnTo>
                <a:lnTo>
                  <a:pt x="546626" y="394564"/>
                </a:lnTo>
                <a:lnTo>
                  <a:pt x="0" y="394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602161" y="1216748"/>
            <a:ext cx="5052997" cy="7853505"/>
          </a:xfrm>
          <a:custGeom>
            <a:avLst/>
            <a:gdLst/>
            <a:ahLst/>
            <a:cxnLst/>
            <a:rect l="l" t="t" r="r" b="b"/>
            <a:pathLst>
              <a:path w="5052997" h="7853505">
                <a:moveTo>
                  <a:pt x="0" y="0"/>
                </a:moveTo>
                <a:lnTo>
                  <a:pt x="5052998" y="0"/>
                </a:lnTo>
                <a:lnTo>
                  <a:pt x="5052998" y="7853504"/>
                </a:lnTo>
                <a:lnTo>
                  <a:pt x="0" y="78535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51" r="-30292" b="-343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099635" y="5970298"/>
            <a:ext cx="9502526" cy="3099955"/>
          </a:xfrm>
          <a:custGeom>
            <a:avLst/>
            <a:gdLst/>
            <a:ahLst/>
            <a:cxnLst/>
            <a:rect l="l" t="t" r="r" b="b"/>
            <a:pathLst>
              <a:path w="9502526" h="3099955">
                <a:moveTo>
                  <a:pt x="0" y="0"/>
                </a:moveTo>
                <a:lnTo>
                  <a:pt x="9502526" y="0"/>
                </a:lnTo>
                <a:lnTo>
                  <a:pt x="9502526" y="3099954"/>
                </a:lnTo>
                <a:lnTo>
                  <a:pt x="0" y="30999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835" t="-42889" b="-56447"/>
            </a:stretch>
          </a:blipFill>
        </p:spPr>
      </p:sp>
      <p:sp>
        <p:nvSpPr>
          <p:cNvPr id="18" name="TextBox 18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37779" y="1892124"/>
            <a:ext cx="4220421" cy="938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2"/>
              </a:lnSpc>
            </a:pPr>
            <a:r>
              <a:rPr lang="en-US" sz="543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77577" y="3210296"/>
            <a:ext cx="8346642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NeuroFleetX revolutionizes fleet management with AI, IoT, and predictive analytics.Provides real-time visibility, automated decisions, and operational efficiency.</a:t>
            </a:r>
          </a:p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Supports smart city development and sustainable mobility goals.</a:t>
            </a:r>
          </a:p>
        </p:txBody>
      </p:sp>
      <p:sp>
        <p:nvSpPr>
          <p:cNvPr id="22" name="TextBox 22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6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02434" y="4393033"/>
            <a:ext cx="7848857" cy="136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6"/>
              </a:lnSpc>
            </a:pPr>
            <a:r>
              <a:rPr lang="en-US" sz="9465" spc="1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12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51030" y="344500"/>
            <a:ext cx="451810" cy="2492110"/>
            <a:chOff x="0" y="0"/>
            <a:chExt cx="602413" cy="3322813"/>
          </a:xfrm>
        </p:grpSpPr>
        <p:sp>
          <p:nvSpPr>
            <p:cNvPr id="14" name="Freeform 14"/>
            <p:cNvSpPr/>
            <p:nvPr/>
          </p:nvSpPr>
          <p:spPr>
            <a:xfrm rot="-5400000">
              <a:off x="-23283" y="2705541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 rot="-5400000">
              <a:off x="-887448" y="916024"/>
              <a:ext cx="2405886" cy="573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47700" y="9535203"/>
            <a:ext cx="658470" cy="1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06170" y="35853"/>
            <a:ext cx="6583680" cy="10287000"/>
          </a:xfrm>
          <a:custGeom>
            <a:avLst/>
            <a:gdLst/>
            <a:ahLst/>
            <a:cxnLst/>
            <a:rect l="l" t="t" r="r" b="b"/>
            <a:pathLst>
              <a:path w="6583680" h="10287000">
                <a:moveTo>
                  <a:pt x="0" y="0"/>
                </a:moveTo>
                <a:lnTo>
                  <a:pt x="6583680" y="0"/>
                </a:lnTo>
                <a:lnTo>
                  <a:pt x="65836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</a:blip>
            <a:stretch>
              <a:fillRect l="-12499" r="-12499"/>
            </a:stretch>
          </a:blipFill>
          <a:ln w="38100" cap="sq">
            <a:solidFill>
              <a:srgbClr val="000000">
                <a:alpha val="97647"/>
              </a:srgbClr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0766799" y="680086"/>
            <a:ext cx="5368248" cy="159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6159" b="1" spc="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  <a:p>
            <a:pPr algn="l">
              <a:lnSpc>
                <a:spcPts val="6159"/>
              </a:lnSpc>
            </a:pPr>
            <a:endParaRPr lang="en-US" sz="6159" b="1" spc="98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86011" y="1523022"/>
            <a:ext cx="975075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NeuroFleetX is a next-generation AI-driven platform that transforms urban mobility and fleet operations.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86011" y="3398813"/>
            <a:ext cx="1010198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It integrates AI, IoT, and geospatial data to provide real-time vehicle tracking and predictive route planning.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71238" y="5274603"/>
            <a:ext cx="1011676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The platform enhances fleet rental services, improves decision-making, and promotes sustainable transportation.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86011" y="7297680"/>
            <a:ext cx="928398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Designed for scalability with mobile-first enterprise features for fleet managers and customers.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47700" y="440277"/>
            <a:ext cx="381000" cy="2808119"/>
            <a:chOff x="0" y="0"/>
            <a:chExt cx="508000" cy="3744159"/>
          </a:xfrm>
        </p:grpSpPr>
        <p:sp>
          <p:nvSpPr>
            <p:cNvPr id="18" name="Freeform 18"/>
            <p:cNvSpPr/>
            <p:nvPr/>
          </p:nvSpPr>
          <p:spPr>
            <a:xfrm rot="-5400000">
              <a:off x="-109272" y="3126887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 rot="-5400000">
              <a:off x="-1184110" y="1263360"/>
              <a:ext cx="2827231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1159123" y="0"/>
            <a:ext cx="6173055" cy="10287000"/>
          </a:xfrm>
          <a:custGeom>
            <a:avLst/>
            <a:gdLst/>
            <a:ahLst/>
            <a:cxnLst/>
            <a:rect l="l" t="t" r="r" b="b"/>
            <a:pathLst>
              <a:path w="6173055" h="10287000">
                <a:moveTo>
                  <a:pt x="0" y="0"/>
                </a:moveTo>
                <a:lnTo>
                  <a:pt x="6173055" y="0"/>
                </a:lnTo>
                <a:lnTo>
                  <a:pt x="61730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501" r="-120619"/>
            </a:stretch>
          </a:blipFill>
          <a:ln cap="rnd">
            <a:noFill/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>
            <a:off x="9729352" y="440277"/>
            <a:ext cx="2040880" cy="1013018"/>
          </a:xfrm>
          <a:custGeom>
            <a:avLst/>
            <a:gdLst/>
            <a:ahLst/>
            <a:cxnLst/>
            <a:rect l="l" t="t" r="r" b="b"/>
            <a:pathLst>
              <a:path w="2040880" h="1013018">
                <a:moveTo>
                  <a:pt x="0" y="0"/>
                </a:moveTo>
                <a:lnTo>
                  <a:pt x="2040880" y="0"/>
                </a:lnTo>
                <a:lnTo>
                  <a:pt x="2040880" y="1013018"/>
                </a:lnTo>
                <a:lnTo>
                  <a:pt x="0" y="1013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944859" y="688696"/>
            <a:ext cx="8804933" cy="1605837"/>
            <a:chOff x="0" y="0"/>
            <a:chExt cx="11739911" cy="214111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11739911" cy="1133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60"/>
                </a:lnSpc>
              </a:pPr>
              <a:r>
                <a:rPr lang="en-US" sz="5820" b="1" spc="93">
                  <a:solidFill>
                    <a:srgbClr val="011C5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Problem </a:t>
              </a:r>
              <a:r>
                <a:rPr lang="en-US" sz="5820" b="1" spc="93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Statement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13424"/>
              <a:ext cx="11739911" cy="627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7700" y="440277"/>
            <a:ext cx="381000" cy="2808119"/>
            <a:chOff x="0" y="0"/>
            <a:chExt cx="508000" cy="3744159"/>
          </a:xfrm>
        </p:grpSpPr>
        <p:sp>
          <p:nvSpPr>
            <p:cNvPr id="16" name="Freeform 16"/>
            <p:cNvSpPr/>
            <p:nvPr/>
          </p:nvSpPr>
          <p:spPr>
            <a:xfrm rot="-5400000">
              <a:off x="-109272" y="3126887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 rot="-5400000">
              <a:off x="-1184110" y="1263360"/>
              <a:ext cx="2827231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5498" y="1779880"/>
            <a:ext cx="927816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Current urban mobility systems are reactive, inefficient, and fragmented.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1546B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11484" y="3181721"/>
            <a:ext cx="929266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Lack of real-time tracking leads to delays, wasted fuel, and poor resource utilization.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1484" y="4975450"/>
            <a:ext cx="938217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Fleet managers face challenges in maintenance prediction, route optimization, and data insights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6730" y="6765515"/>
            <a:ext cx="938217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There is a need for a unified, intelligent, AI-powered platform to manage and optimize mobility operations.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511735" y="75404"/>
            <a:ext cx="6253456" cy="10211596"/>
          </a:xfrm>
          <a:custGeom>
            <a:avLst/>
            <a:gdLst/>
            <a:ahLst/>
            <a:cxnLst/>
            <a:rect l="l" t="t" r="r" b="b"/>
            <a:pathLst>
              <a:path w="6253456" h="10211596">
                <a:moveTo>
                  <a:pt x="0" y="0"/>
                </a:moveTo>
                <a:lnTo>
                  <a:pt x="6253455" y="0"/>
                </a:lnTo>
                <a:lnTo>
                  <a:pt x="6253455" y="10211596"/>
                </a:lnTo>
                <a:lnTo>
                  <a:pt x="0" y="10211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81" t="-1050" b="-31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24916" y="382353"/>
            <a:ext cx="5140897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011C5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-284822" y="1343358"/>
            <a:ext cx="2216447" cy="21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1546BA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6170" y="1380235"/>
            <a:ext cx="889132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Develop a smart, AI-based fleet management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6170" y="2770250"/>
            <a:ext cx="889132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Implement real-time telemetry for vehicle tracking using IoT and geolocation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7161" y="4760340"/>
            <a:ext cx="892933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Enable predictive route planning and maintenance forecasting using machine learning.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6170" y="6750430"/>
            <a:ext cx="892933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Build an intuitive frontend for customers, admins, and fleet operators.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7161" y="8506460"/>
            <a:ext cx="889132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46BA"/>
                </a:solidFill>
                <a:latin typeface="Canva Sans"/>
                <a:ea typeface="Canva Sans"/>
                <a:cs typeface="Canva Sans"/>
                <a:sym typeface="Canva Sans"/>
              </a:rPr>
              <a:t>Support sustainability goals through efficient route planning and reduced emissions.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6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903423" y="2829916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65508" y="2677516"/>
            <a:ext cx="9605301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React.js (Dynamic dashboards, Google Maps API integration)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03423" y="1148714"/>
            <a:ext cx="10991835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Used</a:t>
            </a:r>
          </a:p>
        </p:txBody>
      </p:sp>
      <p:sp>
        <p:nvSpPr>
          <p:cNvPr id="13" name="Freeform 13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-5400000">
            <a:off x="-270142" y="1358038"/>
            <a:ext cx="2187085" cy="21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03423" y="3567577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3423" y="5092848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Engine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03423" y="6270969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Authentication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65508" y="3417000"/>
            <a:ext cx="10790260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Spring Boot 6.0 (Java 21) – RESTful APIs &amp; real-time WebSockets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65508" y="4152838"/>
            <a:ext cx="9605301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Firebase Firestore (NoSQL cloud database)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65508" y="4876849"/>
            <a:ext cx="10790260" cy="101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TensorFlow.js integrated with OSRM for intelligent route optimization and traffic prediction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65508" y="6137494"/>
            <a:ext cx="9605301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Firebase Authentication (Role-based access control)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03423" y="4300987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03423" y="7061530"/>
            <a:ext cx="3339530" cy="34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614" lvl="1" indent="-283307" algn="ctr">
              <a:lnSpc>
                <a:spcPts val="2624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65508" y="6910953"/>
            <a:ext cx="10325622" cy="49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  <a:spcBef>
                <a:spcPct val="0"/>
              </a:spcBef>
            </a:pPr>
            <a:r>
              <a:rPr lang="en-US" sz="2575" spc="51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Google Maps API, WebSocket communication for live updates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6633248" y="8024358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3325">
            <a:off x="5437485" y="5753287"/>
            <a:ext cx="3848100" cy="4110658"/>
            <a:chOff x="0" y="0"/>
            <a:chExt cx="5130800" cy="548087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130800" cy="5480878"/>
              <a:chOff x="0" y="0"/>
              <a:chExt cx="1972478" cy="21070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72478" cy="2107062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107062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107062"/>
                    </a:lnTo>
                    <a:lnTo>
                      <a:pt x="0" y="2107062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41761" y="3687849"/>
              <a:ext cx="384727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REST APIs, WebSocket for live telemetry.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86990" y="2297242"/>
              <a:ext cx="2156821" cy="101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Backend (Spring Boot)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792595" y="5718511"/>
            <a:ext cx="3848100" cy="4110658"/>
            <a:chOff x="0" y="0"/>
            <a:chExt cx="5130800" cy="548087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130800" cy="5480878"/>
              <a:chOff x="0" y="0"/>
              <a:chExt cx="1972478" cy="21070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72478" cy="2107062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107062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107062"/>
                    </a:lnTo>
                    <a:lnTo>
                      <a:pt x="0" y="2107062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641761" y="3687849"/>
              <a:ext cx="3847279" cy="86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Stores vehicle, user, and booking data.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86990" y="2297242"/>
              <a:ext cx="2156821" cy="101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Database (Firebase Firestore)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7640438" y="5899058"/>
            <a:ext cx="211659" cy="3819230"/>
            <a:chOff x="0" y="0"/>
            <a:chExt cx="282212" cy="5092306"/>
          </a:xfrm>
        </p:grpSpPr>
        <p:sp>
          <p:nvSpPr>
            <p:cNvPr id="23" name="TextBox 23"/>
            <p:cNvSpPr txBox="1"/>
            <p:nvPr/>
          </p:nvSpPr>
          <p:spPr>
            <a:xfrm rot="-5400000">
              <a:off x="-1075168" y="3734926"/>
              <a:ext cx="2451599" cy="26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00"/>
                </a:lnSpc>
              </a:pPr>
              <a:r>
                <a:rPr lang="en-US" sz="1400" b="1">
                  <a:solidFill>
                    <a:srgbClr val="1546BA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Social Science Class 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 rot="-5400000">
              <a:off x="-1104000" y="1132576"/>
              <a:ext cx="2518787" cy="253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99"/>
                </a:lnSpc>
              </a:pPr>
              <a:r>
                <a:rPr lang="en-US" sz="1399">
                  <a:solidFill>
                    <a:srgbClr val="1546BA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Sierrawood School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08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088668" y="5713968"/>
            <a:ext cx="3848100" cy="4207020"/>
            <a:chOff x="0" y="0"/>
            <a:chExt cx="5130800" cy="560935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130800" cy="5609359"/>
              <a:chOff x="0" y="0"/>
              <a:chExt cx="1972478" cy="215645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72478" cy="2156455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156455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156455"/>
                    </a:lnTo>
                    <a:lnTo>
                      <a:pt x="0" y="2156455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641761" y="3359131"/>
              <a:ext cx="3847279" cy="132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Predictive model for maintenance and route optimization.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486990" y="2297242"/>
              <a:ext cx="2156821" cy="687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AI Micro service 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 rot="21438">
            <a:off x="1121602" y="5671497"/>
            <a:ext cx="3848100" cy="4207020"/>
            <a:chOff x="0" y="0"/>
            <a:chExt cx="5130800" cy="560935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5130800" cy="5609359"/>
              <a:chOff x="0" y="0"/>
              <a:chExt cx="1972478" cy="215645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72478" cy="2156455"/>
              </a:xfrm>
              <a:custGeom>
                <a:avLst/>
                <a:gdLst/>
                <a:ahLst/>
                <a:cxnLst/>
                <a:rect l="l" t="t" r="r" b="b"/>
                <a:pathLst>
                  <a:path w="1972478" h="2156455">
                    <a:moveTo>
                      <a:pt x="0" y="0"/>
                    </a:moveTo>
                    <a:lnTo>
                      <a:pt x="1972478" y="0"/>
                    </a:lnTo>
                    <a:lnTo>
                      <a:pt x="1972478" y="2156455"/>
                    </a:lnTo>
                    <a:lnTo>
                      <a:pt x="0" y="2156455"/>
                    </a:ln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641761" y="3359131"/>
              <a:ext cx="3847279" cy="132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User interface for admin, manager, and customer portals.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486990" y="2297242"/>
              <a:ext cx="2156821" cy="687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"/>
                </a:lnSpc>
              </a:pPr>
              <a:r>
                <a:rPr lang="en-US" sz="202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Frontend (React)</a:t>
              </a:r>
            </a:p>
          </p:txBody>
        </p:sp>
        <p:sp>
          <p:nvSpPr>
            <p:cNvPr id="37" name="Freeform 37"/>
            <p:cNvSpPr/>
            <p:nvPr/>
          </p:nvSpPr>
          <p:spPr>
            <a:xfrm>
              <a:off x="2089860" y="931791"/>
              <a:ext cx="951080" cy="926871"/>
            </a:xfrm>
            <a:custGeom>
              <a:avLst/>
              <a:gdLst/>
              <a:ahLst/>
              <a:cxnLst/>
              <a:rect l="l" t="t" r="r" b="b"/>
              <a:pathLst>
                <a:path w="951080" h="926871">
                  <a:moveTo>
                    <a:pt x="0" y="0"/>
                  </a:moveTo>
                  <a:lnTo>
                    <a:pt x="951080" y="0"/>
                  </a:lnTo>
                  <a:lnTo>
                    <a:pt x="951080" y="926871"/>
                  </a:lnTo>
                  <a:lnTo>
                    <a:pt x="0" y="926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8" name="AutoShape 38"/>
          <p:cNvSpPr/>
          <p:nvPr/>
        </p:nvSpPr>
        <p:spPr>
          <a:xfrm>
            <a:off x="1306170" y="4299158"/>
            <a:ext cx="1595313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flipV="1">
            <a:off x="7361535" y="4299158"/>
            <a:ext cx="0" cy="14193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15640567" y="4343550"/>
            <a:ext cx="0" cy="13704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flipH="1" flipV="1">
            <a:off x="11659298" y="4299158"/>
            <a:ext cx="57347" cy="14193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flipH="1" flipV="1">
            <a:off x="3086093" y="4344903"/>
            <a:ext cx="568" cy="14635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3" name="Group 43"/>
          <p:cNvGrpSpPr/>
          <p:nvPr/>
        </p:nvGrpSpPr>
        <p:grpSpPr>
          <a:xfrm rot="-5475279">
            <a:off x="17235356" y="4096368"/>
            <a:ext cx="463521" cy="405581"/>
            <a:chOff x="0" y="0"/>
            <a:chExt cx="812800" cy="7112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11C5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27000" y="-53975"/>
              <a:ext cx="558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21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2774187" y="4023667"/>
            <a:ext cx="624949" cy="642471"/>
          </a:xfrm>
          <a:custGeom>
            <a:avLst/>
            <a:gdLst/>
            <a:ahLst/>
            <a:cxnLst/>
            <a:rect l="l" t="t" r="r" b="b"/>
            <a:pathLst>
              <a:path w="624949" h="642471">
                <a:moveTo>
                  <a:pt x="0" y="0"/>
                </a:moveTo>
                <a:lnTo>
                  <a:pt x="624948" y="0"/>
                </a:lnTo>
                <a:lnTo>
                  <a:pt x="624948" y="642471"/>
                </a:lnTo>
                <a:lnTo>
                  <a:pt x="0" y="64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rot="60800">
            <a:off x="11474058" y="4023667"/>
            <a:ext cx="484659" cy="511636"/>
          </a:xfrm>
          <a:custGeom>
            <a:avLst/>
            <a:gdLst/>
            <a:ahLst/>
            <a:cxnLst/>
            <a:rect l="l" t="t" r="r" b="b"/>
            <a:pathLst>
              <a:path w="484659" h="511636">
                <a:moveTo>
                  <a:pt x="0" y="0"/>
                </a:moveTo>
                <a:lnTo>
                  <a:pt x="484658" y="0"/>
                </a:lnTo>
                <a:lnTo>
                  <a:pt x="484658" y="511636"/>
                </a:lnTo>
                <a:lnTo>
                  <a:pt x="0" y="511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5095278" y="1066800"/>
            <a:ext cx="8993390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5430" b="1" spc="86">
                <a:solidFill>
                  <a:srgbClr val="011C5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647700" y="306085"/>
            <a:ext cx="381000" cy="2942311"/>
            <a:chOff x="0" y="0"/>
            <a:chExt cx="508000" cy="3923081"/>
          </a:xfrm>
        </p:grpSpPr>
        <p:sp>
          <p:nvSpPr>
            <p:cNvPr id="50" name="Freeform 50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TextBox 51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52" name="Freeform 52"/>
          <p:cNvSpPr/>
          <p:nvPr/>
        </p:nvSpPr>
        <p:spPr>
          <a:xfrm>
            <a:off x="7030054" y="3938577"/>
            <a:ext cx="662962" cy="642471"/>
          </a:xfrm>
          <a:custGeom>
            <a:avLst/>
            <a:gdLst/>
            <a:ahLst/>
            <a:cxnLst/>
            <a:rect l="l" t="t" r="r" b="b"/>
            <a:pathLst>
              <a:path w="662962" h="642471">
                <a:moveTo>
                  <a:pt x="0" y="0"/>
                </a:moveTo>
                <a:lnTo>
                  <a:pt x="662962" y="0"/>
                </a:lnTo>
                <a:lnTo>
                  <a:pt x="662962" y="642471"/>
                </a:lnTo>
                <a:lnTo>
                  <a:pt x="0" y="6424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5368898" y="3903207"/>
            <a:ext cx="543337" cy="713211"/>
          </a:xfrm>
          <a:custGeom>
            <a:avLst/>
            <a:gdLst/>
            <a:ahLst/>
            <a:cxnLst/>
            <a:rect l="l" t="t" r="r" b="b"/>
            <a:pathLst>
              <a:path w="543337" h="713211">
                <a:moveTo>
                  <a:pt x="0" y="0"/>
                </a:moveTo>
                <a:lnTo>
                  <a:pt x="543337" y="0"/>
                </a:lnTo>
                <a:lnTo>
                  <a:pt x="54333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9745" y="-86668"/>
            <a:ext cx="7701599" cy="10741024"/>
            <a:chOff x="0" y="0"/>
            <a:chExt cx="3831059" cy="5342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1059" cy="5342981"/>
            </a:xfrm>
            <a:custGeom>
              <a:avLst/>
              <a:gdLst/>
              <a:ahLst/>
              <a:cxnLst/>
              <a:rect l="l" t="t" r="r" b="b"/>
              <a:pathLst>
                <a:path w="3831059" h="5342981">
                  <a:moveTo>
                    <a:pt x="0" y="0"/>
                  </a:moveTo>
                  <a:lnTo>
                    <a:pt x="3831059" y="0"/>
                  </a:lnTo>
                  <a:lnTo>
                    <a:pt x="3831059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1546B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87026" y="3735879"/>
            <a:ext cx="3948057" cy="154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 Done!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12" name="Freeform 12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078272" y="2031312"/>
            <a:ext cx="8384581" cy="802228"/>
            <a:chOff x="0" y="0"/>
            <a:chExt cx="11179441" cy="10696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Real-time vehicle tracking using Spring Boot WebSockets.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Telemetry Module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078272" y="3296666"/>
            <a:ext cx="8384581" cy="802228"/>
            <a:chOff x="0" y="0"/>
            <a:chExt cx="11179441" cy="10696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CRUD operations for vehicles and fleet details.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Inventory Management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078272" y="4565618"/>
            <a:ext cx="8384581" cy="802228"/>
            <a:chOff x="0" y="0"/>
            <a:chExt cx="11179441" cy="10696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Smart booking with vehicle recommendations.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Customer Booking System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055795" y="2241926"/>
            <a:ext cx="1157531" cy="1157531"/>
            <a:chOff x="0" y="0"/>
            <a:chExt cx="1543375" cy="154337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43375" cy="154337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5" name="Freeform 25"/>
            <p:cNvSpPr/>
            <p:nvPr/>
          </p:nvSpPr>
          <p:spPr>
            <a:xfrm>
              <a:off x="307325" y="436502"/>
              <a:ext cx="928724" cy="670370"/>
            </a:xfrm>
            <a:custGeom>
              <a:avLst/>
              <a:gdLst/>
              <a:ahLst/>
              <a:cxnLst/>
              <a:rect l="l" t="t" r="r" b="b"/>
              <a:pathLst>
                <a:path w="928724" h="670370">
                  <a:moveTo>
                    <a:pt x="0" y="0"/>
                  </a:moveTo>
                  <a:lnTo>
                    <a:pt x="928724" y="0"/>
                  </a:lnTo>
                  <a:lnTo>
                    <a:pt x="928724" y="670370"/>
                  </a:lnTo>
                  <a:lnTo>
                    <a:pt x="0" y="67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 rot="-5400000">
            <a:off x="-78806" y="1446876"/>
            <a:ext cx="1804414" cy="42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Infosys springboard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09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5617219"/>
            <a:ext cx="5256059" cy="154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Modules Implemented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078272" y="5579119"/>
            <a:ext cx="8384581" cy="802228"/>
            <a:chOff x="0" y="0"/>
            <a:chExt cx="11179441" cy="1069637"/>
          </a:xfrm>
        </p:grpSpPr>
        <p:sp>
          <p:nvSpPr>
            <p:cNvPr id="31" name="TextBox 31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Admin and user access through Firebase Auth.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Role-Based Access Control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078272" y="6764070"/>
            <a:ext cx="8384581" cy="802228"/>
            <a:chOff x="0" y="0"/>
            <a:chExt cx="11179441" cy="1069637"/>
          </a:xfrm>
        </p:grpSpPr>
        <p:sp>
          <p:nvSpPr>
            <p:cNvPr id="34" name="TextBox 34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ML-based insights for vehicle health monitoring.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Predictive Maintenance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078272" y="7859849"/>
            <a:ext cx="8384581" cy="802228"/>
            <a:chOff x="0" y="0"/>
            <a:chExt cx="11179441" cy="1069637"/>
          </a:xfrm>
        </p:grpSpPr>
        <p:sp>
          <p:nvSpPr>
            <p:cNvPr id="37" name="TextBox 37"/>
            <p:cNvSpPr txBox="1"/>
            <p:nvPr/>
          </p:nvSpPr>
          <p:spPr>
            <a:xfrm>
              <a:off x="0" y="660908"/>
              <a:ext cx="11179441" cy="4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0"/>
                </a:lnSpc>
                <a:spcBef>
                  <a:spcPct val="0"/>
                </a:spcBef>
              </a:pPr>
              <a:r>
                <a:rPr lang="en-US" sz="1700" spc="34">
                  <a:solidFill>
                    <a:srgbClr val="241D27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Real-time analytics and operational overview for fleet managers.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38100"/>
              <a:ext cx="11179441" cy="359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24"/>
                </a:lnSpc>
              </a:pPr>
              <a:r>
                <a:rPr lang="en-US" sz="2024" b="1">
                  <a:solidFill>
                    <a:srgbClr val="1546B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Dashboard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6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83208" y="756286"/>
            <a:ext cx="451810" cy="2492110"/>
            <a:chOff x="0" y="0"/>
            <a:chExt cx="602413" cy="3322813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23283" y="2705541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 rot="-5400000">
              <a:off x="-887448" y="916024"/>
              <a:ext cx="2405886" cy="573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193459" y="598386"/>
            <a:ext cx="9653822" cy="4508174"/>
          </a:xfrm>
          <a:custGeom>
            <a:avLst/>
            <a:gdLst/>
            <a:ahLst/>
            <a:cxnLst/>
            <a:rect l="l" t="t" r="r" b="b"/>
            <a:pathLst>
              <a:path w="9653822" h="4508174">
                <a:moveTo>
                  <a:pt x="0" y="0"/>
                </a:moveTo>
                <a:lnTo>
                  <a:pt x="9653821" y="0"/>
                </a:lnTo>
                <a:lnTo>
                  <a:pt x="9653821" y="4508175"/>
                </a:lnTo>
                <a:lnTo>
                  <a:pt x="0" y="4508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90" b="-59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23616" y="5306719"/>
            <a:ext cx="9793506" cy="4677829"/>
          </a:xfrm>
          <a:custGeom>
            <a:avLst/>
            <a:gdLst/>
            <a:ahLst/>
            <a:cxnLst/>
            <a:rect l="l" t="t" r="r" b="b"/>
            <a:pathLst>
              <a:path w="9793506" h="4677829">
                <a:moveTo>
                  <a:pt x="0" y="0"/>
                </a:moveTo>
                <a:lnTo>
                  <a:pt x="9793506" y="0"/>
                </a:lnTo>
                <a:lnTo>
                  <a:pt x="9793506" y="4677829"/>
                </a:lnTo>
                <a:lnTo>
                  <a:pt x="0" y="4677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8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63350" y="2370826"/>
            <a:ext cx="4033850" cy="877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58170" y="7154461"/>
            <a:ext cx="533842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Fleet Inventory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55768" y="1110614"/>
            <a:ext cx="381000" cy="381000"/>
            <a:chOff x="0" y="0"/>
            <a:chExt cx="508000" cy="508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555768" y="565786"/>
            <a:ext cx="381000" cy="381000"/>
            <a:chOff x="0" y="0"/>
            <a:chExt cx="508000" cy="508000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08000" cy="508000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546BA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 rot="5400000">
              <a:off x="84667" y="84667"/>
              <a:ext cx="338667" cy="338667"/>
            </a:xfrm>
            <a:custGeom>
              <a:avLst/>
              <a:gdLst/>
              <a:ahLst/>
              <a:cxnLst/>
              <a:rect l="l" t="t" r="r" b="b"/>
              <a:pathLst>
                <a:path w="338667" h="338667">
                  <a:moveTo>
                    <a:pt x="0" y="0"/>
                  </a:moveTo>
                  <a:lnTo>
                    <a:pt x="338666" y="0"/>
                  </a:lnTo>
                  <a:lnTo>
                    <a:pt x="338666" y="338666"/>
                  </a:lnTo>
                  <a:lnTo>
                    <a:pt x="0" y="33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5400000">
            <a:off x="565746" y="2785442"/>
            <a:ext cx="544908" cy="381000"/>
          </a:xfrm>
          <a:custGeom>
            <a:avLst/>
            <a:gdLst/>
            <a:ahLst/>
            <a:cxnLst/>
            <a:rect l="l" t="t" r="r" b="b"/>
            <a:pathLst>
              <a:path w="544908" h="381000">
                <a:moveTo>
                  <a:pt x="0" y="0"/>
                </a:moveTo>
                <a:lnTo>
                  <a:pt x="544908" y="0"/>
                </a:lnTo>
                <a:lnTo>
                  <a:pt x="54490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47700" y="306085"/>
            <a:ext cx="381000" cy="2942311"/>
            <a:chOff x="0" y="0"/>
            <a:chExt cx="508000" cy="3923081"/>
          </a:xfrm>
        </p:grpSpPr>
        <p:sp>
          <p:nvSpPr>
            <p:cNvPr id="12" name="Freeform 12"/>
            <p:cNvSpPr/>
            <p:nvPr/>
          </p:nvSpPr>
          <p:spPr>
            <a:xfrm rot="-5400000">
              <a:off x="-109272" y="3305809"/>
              <a:ext cx="726545" cy="508000"/>
            </a:xfrm>
            <a:custGeom>
              <a:avLst/>
              <a:gdLst/>
              <a:ahLst/>
              <a:cxnLst/>
              <a:rect l="l" t="t" r="r" b="b"/>
              <a:pathLst>
                <a:path w="726545" h="508000">
                  <a:moveTo>
                    <a:pt x="0" y="0"/>
                  </a:moveTo>
                  <a:lnTo>
                    <a:pt x="726544" y="0"/>
                  </a:lnTo>
                  <a:lnTo>
                    <a:pt x="726544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 rot="-5400000">
              <a:off x="-1273572" y="1352822"/>
              <a:ext cx="3006154" cy="300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46"/>
                </a:lnSpc>
              </a:pPr>
              <a:r>
                <a:rPr lang="en-US" sz="1646">
                  <a:solidFill>
                    <a:srgbClr val="1546B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Infosys springboard 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6754" y="306085"/>
            <a:ext cx="10292313" cy="4863118"/>
          </a:xfrm>
          <a:custGeom>
            <a:avLst/>
            <a:gdLst/>
            <a:ahLst/>
            <a:cxnLst/>
            <a:rect l="l" t="t" r="r" b="b"/>
            <a:pathLst>
              <a:path w="10292313" h="4863118">
                <a:moveTo>
                  <a:pt x="0" y="0"/>
                </a:moveTo>
                <a:lnTo>
                  <a:pt x="10292313" y="0"/>
                </a:lnTo>
                <a:lnTo>
                  <a:pt x="10292313" y="4863118"/>
                </a:lnTo>
                <a:lnTo>
                  <a:pt x="0" y="48631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26754" y="5319062"/>
            <a:ext cx="10292313" cy="4691815"/>
          </a:xfrm>
          <a:custGeom>
            <a:avLst/>
            <a:gdLst/>
            <a:ahLst/>
            <a:cxnLst/>
            <a:rect l="l" t="t" r="r" b="b"/>
            <a:pathLst>
              <a:path w="10292313" h="4691815">
                <a:moveTo>
                  <a:pt x="0" y="0"/>
                </a:moveTo>
                <a:lnTo>
                  <a:pt x="10292313" y="0"/>
                </a:lnTo>
                <a:lnTo>
                  <a:pt x="10292313" y="4691815"/>
                </a:lnTo>
                <a:lnTo>
                  <a:pt x="0" y="4691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168" b="-216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727355" y="1917523"/>
            <a:ext cx="3527788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011C5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map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7700" y="9570423"/>
            <a:ext cx="658470" cy="1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1399" b="1">
                <a:solidFill>
                  <a:srgbClr val="1546BA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27355" y="7434740"/>
            <a:ext cx="3527788" cy="78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7"/>
              </a:lnSpc>
            </a:pPr>
            <a:r>
              <a:rPr lang="en-US" sz="5430" b="1" spc="86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vehicles 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6633248" y="8484346"/>
            <a:ext cx="2254615" cy="21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6"/>
              </a:lnSpc>
            </a:pPr>
            <a:r>
              <a:rPr lang="en-US" sz="1646" b="1">
                <a:solidFill>
                  <a:srgbClr val="1546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TEAM-A</a:t>
            </a:r>
          </a:p>
        </p:txBody>
      </p:sp>
    </p:spTree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605</Words>
  <Application>Microsoft Office PowerPoint</Application>
  <PresentationFormat>Custom</PresentationFormat>
  <Paragraphs>134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Canva Sans</vt:lpstr>
      <vt:lpstr>Canva Sans Bold</vt:lpstr>
      <vt:lpstr>Libre Franklin Light</vt:lpstr>
      <vt:lpstr>Montserrat Bold</vt:lpstr>
      <vt:lpstr>Arial</vt:lpstr>
      <vt:lpstr>Libre Franklin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NeuroFleet</dc:title>
  <cp:lastModifiedBy>M Jayanth</cp:lastModifiedBy>
  <cp:revision>2</cp:revision>
  <dcterms:created xsi:type="dcterms:W3CDTF">2006-08-16T00:00:00Z</dcterms:created>
  <dcterms:modified xsi:type="dcterms:W3CDTF">2025-10-17T05:44:34Z</dcterms:modified>
  <dc:identifier>DAG1IadJC-0</dc:identifier>
</cp:coreProperties>
</file>